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5" r:id="rId2"/>
    <p:sldId id="256" r:id="rId3"/>
    <p:sldId id="284" r:id="rId4"/>
    <p:sldId id="269" r:id="rId5"/>
    <p:sldId id="270" r:id="rId6"/>
    <p:sldId id="272" r:id="rId7"/>
    <p:sldId id="273" r:id="rId8"/>
    <p:sldId id="271" r:id="rId9"/>
    <p:sldId id="274" r:id="rId10"/>
    <p:sldId id="275" r:id="rId11"/>
    <p:sldId id="277" r:id="rId12"/>
    <p:sldId id="278" r:id="rId13"/>
    <p:sldId id="280" r:id="rId14"/>
    <p:sldId id="282" r:id="rId15"/>
    <p:sldId id="283" r:id="rId16"/>
    <p:sldId id="281" r:id="rId17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4B9E45A8-4C9E-41A9-8064-0B3CA86B79A9}" type="datetimeFigureOut">
              <a:rPr lang="nl-NL" smtClean="0"/>
              <a:t>21-10-2014</a:t>
            </a:fld>
            <a:endParaRPr lang="nl-NL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nl-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90489561-ECBC-4509-9B93-247AA88D3C1F}" type="slidenum">
              <a:rPr lang="nl-NL" smtClean="0"/>
              <a:t>‹nr.›</a:t>
            </a:fld>
            <a:endParaRPr lang="nl-NL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E45A8-4C9E-41A9-8064-0B3CA86B79A9}" type="datetimeFigureOut">
              <a:rPr lang="nl-NL" smtClean="0"/>
              <a:t>21-10-2014</a:t>
            </a:fld>
            <a:endParaRPr lang="nl-N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89561-ECBC-4509-9B93-247AA88D3C1F}" type="slidenum">
              <a:rPr lang="nl-NL" smtClean="0"/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E45A8-4C9E-41A9-8064-0B3CA86B79A9}" type="datetimeFigureOut">
              <a:rPr lang="nl-NL" smtClean="0"/>
              <a:t>21-10-2014</a:t>
            </a:fld>
            <a:endParaRPr lang="nl-N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89561-ECBC-4509-9B93-247AA88D3C1F}" type="slidenum">
              <a:rPr lang="nl-NL" smtClean="0"/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E45A8-4C9E-41A9-8064-0B3CA86B79A9}" type="datetimeFigureOut">
              <a:rPr lang="nl-NL" smtClean="0"/>
              <a:t>21-10-2014</a:t>
            </a:fld>
            <a:endParaRPr lang="nl-N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89561-ECBC-4509-9B93-247AA88D3C1F}" type="slidenum">
              <a:rPr lang="nl-NL" smtClean="0"/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E45A8-4C9E-41A9-8064-0B3CA86B79A9}" type="datetimeFigureOut">
              <a:rPr lang="nl-NL" smtClean="0"/>
              <a:t>21-10-2014</a:t>
            </a:fld>
            <a:endParaRPr lang="nl-N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89561-ECBC-4509-9B93-247AA88D3C1F}" type="slidenum">
              <a:rPr lang="nl-NL" smtClean="0"/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E45A8-4C9E-41A9-8064-0B3CA86B79A9}" type="datetimeFigureOut">
              <a:rPr lang="nl-NL" smtClean="0"/>
              <a:t>21-10-2014</a:t>
            </a:fld>
            <a:endParaRPr lang="nl-NL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89561-ECBC-4509-9B93-247AA88D3C1F}" type="slidenum">
              <a:rPr lang="nl-NL" smtClean="0"/>
              <a:t>‹nr.›</a:t>
            </a:fld>
            <a:endParaRPr lang="nl-NL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E45A8-4C9E-41A9-8064-0B3CA86B79A9}" type="datetimeFigureOut">
              <a:rPr lang="nl-NL" smtClean="0"/>
              <a:t>21-10-2014</a:t>
            </a:fld>
            <a:endParaRPr lang="nl-NL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89561-ECBC-4509-9B93-247AA88D3C1F}" type="slidenum">
              <a:rPr lang="nl-NL" smtClean="0"/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E45A8-4C9E-41A9-8064-0B3CA86B79A9}" type="datetimeFigureOut">
              <a:rPr lang="nl-NL" smtClean="0"/>
              <a:t>21-10-2014</a:t>
            </a:fld>
            <a:endParaRPr lang="nl-NL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89561-ECBC-4509-9B93-247AA88D3C1F}" type="slidenum">
              <a:rPr lang="nl-NL" smtClean="0"/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E45A8-4C9E-41A9-8064-0B3CA86B79A9}" type="datetimeFigureOut">
              <a:rPr lang="nl-NL" smtClean="0"/>
              <a:t>21-10-2014</a:t>
            </a:fld>
            <a:endParaRPr lang="nl-NL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89561-ECBC-4509-9B93-247AA88D3C1F}" type="slidenum">
              <a:rPr lang="nl-NL" smtClean="0"/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E45A8-4C9E-41A9-8064-0B3CA86B79A9}" type="datetimeFigureOut">
              <a:rPr lang="nl-NL" smtClean="0"/>
              <a:t>21-10-2014</a:t>
            </a:fld>
            <a:endParaRPr lang="nl-NL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89561-ECBC-4509-9B93-247AA88D3C1F}" type="slidenum">
              <a:rPr lang="nl-NL" smtClean="0"/>
              <a:t>‹nr.›</a:t>
            </a:fld>
            <a:endParaRPr lang="nl-NL" dirty="0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dirty="0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E45A8-4C9E-41A9-8064-0B3CA86B79A9}" type="datetimeFigureOut">
              <a:rPr lang="nl-NL" smtClean="0"/>
              <a:t>21-10-2014</a:t>
            </a:fld>
            <a:endParaRPr lang="nl-NL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89561-ECBC-4509-9B93-247AA88D3C1F}" type="slidenum">
              <a:rPr lang="nl-NL" smtClean="0"/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4B9E45A8-4C9E-41A9-8064-0B3CA86B79A9}" type="datetimeFigureOut">
              <a:rPr lang="nl-NL" smtClean="0"/>
              <a:t>21-10-2014</a:t>
            </a:fld>
            <a:endParaRPr lang="nl-N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nl-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90489561-ECBC-4509-9B93-247AA88D3C1F}" type="slidenum">
              <a:rPr lang="nl-NL" smtClean="0"/>
              <a:t>‹nr.›</a:t>
            </a:fld>
            <a:endParaRPr lang="nl-N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zorgvoorbeter.nl/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nl/url?sa=i&amp;rct=j&amp;q=&amp;esrc=s&amp;frm=1&amp;source=images&amp;cd=&amp;cad=rja&amp;docid=SprsUwIU1Y9wUM&amp;tbnid=cKE7EIMStoh_KM:&amp;ved=0CAUQjRw&amp;url=http://www.pedi-sana-hoorn.nl/2/category/trombose/1.html&amp;ei=rCxuUp-bMsK80QX7koCYCA&amp;bvm=bv.55123115,d.d2k&amp;psig=AFQjCNFhkzSXOSCm-ql4Tp5GOcNkzR--Sg&amp;ust=1383038495105922" TargetMode="External"/><Relationship Id="rId2" Type="http://schemas.openxmlformats.org/officeDocument/2006/relationships/hyperlink" Target="https://www.youtube.com/watch?v=ShUSzuPQwcw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hyperlink" Target="http://www.google.nl/url?sa=i&amp;rct=j&amp;q=&amp;esrc=s&amp;frm=1&amp;source=images&amp;cd=&amp;cad=rja&amp;docid=huvLC8MVUqrdXM&amp;tbnid=EFdCThp1crI73M:&amp;ved=0CAUQjRw&amp;url=http://www.schaeps.be/Product/CDetails/1338&amp;ei=QC5uUreBC8WX0QX4toGYDw&amp;bvm=bv.55123115,d.d2k&amp;psig=AFQjCNGvCQC9WiBGRy0W9qveVogJCNzhYA&amp;ust=1383038878669025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eg"/><Relationship Id="rId4" Type="http://schemas.openxmlformats.org/officeDocument/2006/relationships/hyperlink" Target="http://www.google.nl/url?sa=i&amp;rct=j&amp;q=&amp;esrc=s&amp;frm=1&amp;source=images&amp;cd=&amp;cad=rja&amp;docid=UXMX4wVqkWPTmM&amp;tbnid=ODV-flrpJzw6nM:&amp;ved=0CAUQjRw&amp;url=http://www.dooveproducts.nl/bodypoint/producten/contracturen-enkelgewricht&amp;ei=iC5uUrjlIa2W0QWFsIGACQ&amp;bvm=bv.55123115,d.d2k&amp;psig=AFQjCNGvCQC9WiBGRy0W9qveVogJCNzhYA&amp;ust=1383038878669025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://www.google.nl/url?sa=i&amp;rct=j&amp;q=&amp;esrc=s&amp;frm=1&amp;source=images&amp;cd=&amp;cad=rja&amp;docid=DbfSgtuRr1iq_M&amp;tbnid=MZerqqdJ9n_KCM:&amp;ved=0CAUQjRw&amp;url=http://selfmatters.nl/osteoporose/&amp;ei=By1uUozvCc6c0wXPz4DYCA&amp;bvm=bv.55123115,d.d2k&amp;psig=AFQjCNEX9ZvpgWSw6cwA3GvDoaGuUl7QCw&amp;ust=1383038595800571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hyperlink" Target="http://www.google.nl/url?sa=i&amp;rct=j&amp;q=&amp;esrc=s&amp;frm=1&amp;source=images&amp;cd=&amp;cad=rja&amp;docid=M5ZZkVCcVNtvQM&amp;tbnid=X31Np0qUptX_mM:&amp;ved=0CAUQjRw&amp;url=http://mijn.bsl.nl/mijn-bsl/boeken/vaardigheden-activiteiten-van-het-dagelijks-leven---9031325899/de-zorgvrager-ondersteuning-bieden-bij-de-uitscheiding/het-verzorgen-van-een-zorgvrager-bij-de-menstruatie/466158.html&amp;ei=jTBuUvvLNILB0QWE1oHoCQ&amp;bvm=bv.55123115,d.d2k&amp;psig=AFQjCNEvLtE_0M5XHYkdK909gEgCeVttWA&amp;ust=1383039463603247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jpeg"/><Relationship Id="rId4" Type="http://schemas.openxmlformats.org/officeDocument/2006/relationships/hyperlink" Target="http://www.google.nl/url?sa=i&amp;rct=j&amp;q=&amp;esrc=s&amp;frm=1&amp;source=images&amp;cd=&amp;cad=rja&amp;docid=mFwQZGY7mel26M&amp;tbnid=HVWsifgslsjeOM:&amp;ved=0CAUQjRw&amp;url=http://www.joyincare.nl/globalPage/Obesitas/5/18/&amp;ei=sTBuUoXlFI6N0wXzlICACg&amp;bvm=bv.55123115,d.d2k&amp;psig=AFQjCNEvLtE_0M5XHYkdK909gEgCeVttWA&amp;ust=1383039463603247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nl/url?sa=i&amp;rct=j&amp;q=&amp;esrc=s&amp;frm=1&amp;source=images&amp;cd=&amp;cad=rja&amp;docid=pLAg7i3VuQoRgM&amp;tbnid=T4GtJXsw6OxweM:&amp;ved=0CAUQjRw&amp;url=http://mijn.bsl.nl/mijn-bsl/boeken/vaardigheden-activiteiten-van-het-dagelijks-leven---9031325899/de-mobiliteit-van-een-zorgvrager-stimuleren-en-ondersteunen/het-helpen-van-een-bedlegerige-en-hulpbehoevende-zorgvrager-in-een-voor-hem-goede-houding/466192.html&amp;ei=xi1uUrO_K4ra0QXdsIDQBw&amp;bvm=bv.55123115,d.d2k&amp;psig=AFQjCNEF-zBIpfaa-YqKX3H7xO5wUHK-Eg&amp;ust=1383038778749388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smtClean="0"/>
              <a:t>Opdracht bij hoofdstuk 2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l-NL" dirty="0" smtClean="0"/>
              <a:t>Ga naar de website </a:t>
            </a:r>
            <a:r>
              <a:rPr lang="nl-NL" dirty="0" smtClean="0">
                <a:hlinkClick r:id="rId2"/>
              </a:rPr>
              <a:t>www.zorgvoorbeter.nl</a:t>
            </a:r>
            <a:endParaRPr lang="nl-NL" dirty="0" smtClean="0"/>
          </a:p>
          <a:p>
            <a:pPr marL="68580" indent="0">
              <a:buNone/>
            </a:pPr>
            <a:r>
              <a:rPr lang="nl-NL" dirty="0" smtClean="0"/>
              <a:t> </a:t>
            </a:r>
          </a:p>
          <a:p>
            <a:r>
              <a:rPr lang="nl-NL" dirty="0" smtClean="0"/>
              <a:t>Mondhygiëne</a:t>
            </a:r>
          </a:p>
          <a:p>
            <a:r>
              <a:rPr lang="nl-NL" dirty="0" smtClean="0"/>
              <a:t>Verzorgend wassen</a:t>
            </a:r>
          </a:p>
          <a:p>
            <a:r>
              <a:rPr lang="nl-NL" dirty="0" smtClean="0"/>
              <a:t>Zelfredzaamheid</a:t>
            </a:r>
          </a:p>
          <a:p>
            <a:pPr marL="68580" indent="0">
              <a:buNone/>
            </a:pPr>
            <a:endParaRPr lang="nl-NL" dirty="0" smtClean="0"/>
          </a:p>
          <a:p>
            <a:pPr marL="68580" indent="0">
              <a:buNone/>
            </a:pPr>
            <a:r>
              <a:rPr lang="nl-NL" dirty="0" smtClean="0"/>
              <a:t>Je krijgt als groep een envelop met het onderwerp wat je moet presenteren. </a:t>
            </a:r>
          </a:p>
          <a:p>
            <a:pPr marL="68580" indent="0">
              <a:buNone/>
            </a:pPr>
            <a:r>
              <a:rPr lang="nl-NL" dirty="0" smtClean="0"/>
              <a:t>Maak hierover een korte presentatie en presenteer deze in de klas.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049020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529128"/>
          </a:xfrm>
        </p:spPr>
        <p:txBody>
          <a:bodyPr>
            <a:normAutofit fontScale="90000"/>
          </a:bodyPr>
          <a:lstStyle/>
          <a:p>
            <a:r>
              <a:rPr lang="nl-NL" b="1" u="sng" dirty="0" smtClean="0"/>
              <a:t>Verzorging van decubitus</a:t>
            </a:r>
            <a:endParaRPr lang="nl-NL" b="1" u="sng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755576" y="1628800"/>
            <a:ext cx="7344816" cy="4752528"/>
          </a:xfrm>
        </p:spPr>
        <p:txBody>
          <a:bodyPr>
            <a:normAutofit lnSpcReduction="10000"/>
          </a:bodyPr>
          <a:lstStyle/>
          <a:p>
            <a:pPr marL="68580" indent="0">
              <a:buNone/>
            </a:pPr>
            <a:r>
              <a:rPr lang="nl-NL" dirty="0" smtClean="0"/>
              <a:t>Specifiek afgestemd op elke zorgvrager.</a:t>
            </a:r>
          </a:p>
          <a:p>
            <a:pPr marL="68580" indent="0">
              <a:buNone/>
            </a:pPr>
            <a:r>
              <a:rPr lang="nl-NL" dirty="0" smtClean="0"/>
              <a:t>Beleid instelling.</a:t>
            </a:r>
          </a:p>
          <a:p>
            <a:pPr marL="68580" indent="0">
              <a:buNone/>
            </a:pPr>
            <a:r>
              <a:rPr lang="nl-NL" b="1" u="sng" dirty="0" smtClean="0"/>
              <a:t>Totaal beeld wond, goede observatie:</a:t>
            </a:r>
          </a:p>
          <a:p>
            <a:pPr marL="68580" indent="0">
              <a:buNone/>
            </a:pPr>
            <a:r>
              <a:rPr lang="nl-NL" dirty="0" smtClean="0"/>
              <a:t>Oorzaak</a:t>
            </a:r>
          </a:p>
          <a:p>
            <a:pPr marL="68580" indent="0">
              <a:buNone/>
            </a:pPr>
            <a:r>
              <a:rPr lang="nl-NL" dirty="0" smtClean="0"/>
              <a:t>Omvang wond</a:t>
            </a:r>
          </a:p>
          <a:p>
            <a:pPr marL="68580" indent="0">
              <a:buNone/>
            </a:pPr>
            <a:r>
              <a:rPr lang="nl-NL" dirty="0" smtClean="0"/>
              <a:t>Diepte</a:t>
            </a:r>
          </a:p>
          <a:p>
            <a:pPr marL="68580" indent="0">
              <a:buNone/>
            </a:pPr>
            <a:r>
              <a:rPr lang="nl-NL" dirty="0" smtClean="0"/>
              <a:t>Kleur en geur</a:t>
            </a:r>
          </a:p>
          <a:p>
            <a:pPr marL="68580" indent="0">
              <a:buNone/>
            </a:pPr>
            <a:r>
              <a:rPr lang="nl-NL" dirty="0" smtClean="0"/>
              <a:t>Pijn</a:t>
            </a:r>
          </a:p>
          <a:p>
            <a:pPr marL="68580" indent="0">
              <a:buNone/>
            </a:pPr>
            <a:r>
              <a:rPr lang="nl-NL" dirty="0" smtClean="0"/>
              <a:t>Ontstekingsverschijnselen</a:t>
            </a:r>
          </a:p>
          <a:p>
            <a:pPr marL="68580" indent="0">
              <a:buNone/>
            </a:pPr>
            <a:r>
              <a:rPr lang="nl-NL" dirty="0" smtClean="0"/>
              <a:t>Afscheiding wond</a:t>
            </a:r>
          </a:p>
          <a:p>
            <a:pPr marL="68580" indent="0">
              <a:buNone/>
            </a:pPr>
            <a:r>
              <a:rPr lang="nl-NL" dirty="0" smtClean="0"/>
              <a:t>Omgeving wond.</a:t>
            </a:r>
          </a:p>
        </p:txBody>
      </p:sp>
    </p:spTree>
    <p:extLst>
      <p:ext uri="{BB962C8B-B14F-4D97-AF65-F5344CB8AC3E}">
        <p14:creationId xmlns:p14="http://schemas.microsoft.com/office/powerpoint/2010/main" val="4232489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457120"/>
          </a:xfrm>
        </p:spPr>
        <p:txBody>
          <a:bodyPr>
            <a:normAutofit fontScale="90000"/>
          </a:bodyPr>
          <a:lstStyle/>
          <a:p>
            <a:r>
              <a:rPr lang="nl-NL" b="1" u="sng" dirty="0" smtClean="0"/>
              <a:t>Smetten (intertrigo)</a:t>
            </a:r>
            <a:endParaRPr lang="nl-NL" b="1" u="sng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83568" y="1412776"/>
            <a:ext cx="8064896" cy="4779893"/>
          </a:xfrm>
        </p:spPr>
        <p:txBody>
          <a:bodyPr>
            <a:normAutofit fontScale="62500" lnSpcReduction="20000"/>
          </a:bodyPr>
          <a:lstStyle/>
          <a:p>
            <a:pPr marL="68580" indent="0">
              <a:buNone/>
            </a:pPr>
            <a:r>
              <a:rPr lang="nl-NL" sz="3500" dirty="0" smtClean="0"/>
              <a:t>staat </a:t>
            </a:r>
            <a:r>
              <a:rPr lang="nl-NL" sz="3500" dirty="0"/>
              <a:t>voor roodheid in de lichaamsplooien zoals de liezen, de oksels en onder de </a:t>
            </a:r>
            <a:r>
              <a:rPr lang="nl-NL" sz="3500" dirty="0" smtClean="0"/>
              <a:t>borsten</a:t>
            </a:r>
          </a:p>
          <a:p>
            <a:r>
              <a:rPr lang="nl-NL" sz="3300" b="1" dirty="0" smtClean="0"/>
              <a:t>komt </a:t>
            </a:r>
            <a:r>
              <a:rPr lang="nl-NL" sz="3300" b="1" dirty="0"/>
              <a:t>vooral voor bij mensen </a:t>
            </a:r>
            <a:r>
              <a:rPr lang="nl-NL" sz="3300" b="1" dirty="0" smtClean="0"/>
              <a:t>met</a:t>
            </a:r>
            <a:r>
              <a:rPr lang="nl-NL" sz="3300" dirty="0" smtClean="0"/>
              <a:t>:</a:t>
            </a:r>
          </a:p>
          <a:p>
            <a:r>
              <a:rPr lang="nl-NL" sz="3300" dirty="0" smtClean="0"/>
              <a:t> </a:t>
            </a:r>
            <a:r>
              <a:rPr lang="nl-NL" sz="3300" dirty="0"/>
              <a:t>overgewicht, </a:t>
            </a:r>
            <a:endParaRPr lang="nl-NL" sz="3300" dirty="0" smtClean="0"/>
          </a:p>
          <a:p>
            <a:r>
              <a:rPr lang="nl-NL" sz="3300" dirty="0" smtClean="0"/>
              <a:t>Bedlegerige zorgvragers</a:t>
            </a:r>
          </a:p>
          <a:p>
            <a:r>
              <a:rPr lang="nl-NL" sz="3300" dirty="0" smtClean="0"/>
              <a:t>Diabetes mellitus</a:t>
            </a:r>
            <a:endParaRPr lang="nl-NL" sz="3300" dirty="0"/>
          </a:p>
          <a:p>
            <a:r>
              <a:rPr lang="nl-NL" sz="3300" dirty="0"/>
              <a:t>Wanneer de huid beschadigd is wordt hij bovendien gevoelig voor infectie. </a:t>
            </a:r>
            <a:endParaRPr lang="nl-NL" sz="3300" dirty="0" smtClean="0"/>
          </a:p>
          <a:p>
            <a:r>
              <a:rPr lang="nl-NL" sz="3300" dirty="0" smtClean="0"/>
              <a:t>Smetten begint </a:t>
            </a:r>
            <a:r>
              <a:rPr lang="nl-NL" sz="3300" dirty="0"/>
              <a:t>vaak als een roodkleurige, iets nattende plek die vaak jeukt maar ook pijnlijk kan zijn. </a:t>
            </a:r>
            <a:endParaRPr lang="nl-NL" sz="3300" dirty="0" smtClean="0"/>
          </a:p>
          <a:p>
            <a:r>
              <a:rPr lang="nl-NL" sz="3300" dirty="0" smtClean="0"/>
              <a:t>Als </a:t>
            </a:r>
            <a:r>
              <a:rPr lang="nl-NL" sz="3300" dirty="0"/>
              <a:t>er schilfering aan de randen van de smetplekken plek optreedt, gecombineerd met bultjes en puistjes is er sprake van een superinfectie met Candida</a:t>
            </a:r>
            <a:r>
              <a:rPr lang="nl-NL" sz="3300" dirty="0" smtClean="0"/>
              <a:t>.</a:t>
            </a:r>
          </a:p>
          <a:p>
            <a:r>
              <a:rPr lang="nl-NL" sz="3300" dirty="0" smtClean="0"/>
              <a:t> </a:t>
            </a:r>
            <a:r>
              <a:rPr lang="nl-NL" sz="3300" dirty="0"/>
              <a:t>Wanneer de huid bovendien geïnfecteerd wordt met een bacterie kan geel wondvocht geproduceerd worden.</a:t>
            </a:r>
          </a:p>
          <a:p>
            <a:endParaRPr lang="nl-NL" sz="3300" dirty="0"/>
          </a:p>
          <a:p>
            <a:endParaRPr lang="nl-NL" sz="3300" dirty="0"/>
          </a:p>
          <a:p>
            <a:endParaRPr lang="nl-NL" sz="3300" dirty="0"/>
          </a:p>
          <a:p>
            <a:endParaRPr lang="nl-NL" sz="3300" dirty="0"/>
          </a:p>
        </p:txBody>
      </p:sp>
    </p:spTree>
    <p:extLst>
      <p:ext uri="{BB962C8B-B14F-4D97-AF65-F5344CB8AC3E}">
        <p14:creationId xmlns:p14="http://schemas.microsoft.com/office/powerpoint/2010/main" val="856049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673144"/>
          </a:xfrm>
        </p:spPr>
        <p:txBody>
          <a:bodyPr>
            <a:normAutofit fontScale="90000"/>
          </a:bodyPr>
          <a:lstStyle/>
          <a:p>
            <a:r>
              <a:rPr lang="nl-NL" b="1" u="sng" dirty="0" smtClean="0"/>
              <a:t>Verzorging bij smetten</a:t>
            </a:r>
            <a:endParaRPr lang="nl-NL" b="1" u="sng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99592" y="1700808"/>
            <a:ext cx="7344816" cy="4536504"/>
          </a:xfrm>
          <a:noFill/>
        </p:spPr>
        <p:txBody>
          <a:bodyPr>
            <a:normAutofit/>
          </a:bodyPr>
          <a:lstStyle/>
          <a:p>
            <a:r>
              <a:rPr lang="nl-NL" dirty="0" smtClean="0"/>
              <a:t>Zinkzalf dun </a:t>
            </a:r>
            <a:r>
              <a:rPr lang="nl-NL" dirty="0"/>
              <a:t>aanbrengen en inkloppen (huid moet zichtbaar blijven).</a:t>
            </a:r>
          </a:p>
          <a:p>
            <a:r>
              <a:rPr lang="nl-NL" dirty="0"/>
              <a:t>Of gebruik in plaats hiervan een </a:t>
            </a:r>
            <a:r>
              <a:rPr lang="nl-NL" dirty="0" err="1"/>
              <a:t>barrièreproduct</a:t>
            </a:r>
            <a:r>
              <a:rPr lang="nl-NL" dirty="0"/>
              <a:t> (alcoholvrij) vanwege het vermogen huidplooien langs elkaar </a:t>
            </a:r>
            <a:r>
              <a:rPr lang="nl-NL" dirty="0" smtClean="0"/>
              <a:t>te laten glijden.</a:t>
            </a:r>
          </a:p>
          <a:p>
            <a:r>
              <a:rPr lang="nl-NL" dirty="0" smtClean="0"/>
              <a:t>Geen knellende kleding. liefst katoen.</a:t>
            </a:r>
          </a:p>
          <a:p>
            <a:r>
              <a:rPr lang="nl-NL" dirty="0" smtClean="0"/>
              <a:t>Gebruik scheurlinnen, </a:t>
            </a:r>
            <a:r>
              <a:rPr lang="nl-NL" dirty="0" err="1" smtClean="0"/>
              <a:t>engels</a:t>
            </a:r>
            <a:r>
              <a:rPr lang="nl-NL" dirty="0" smtClean="0"/>
              <a:t> pluksel tussen huidplooien.</a:t>
            </a:r>
          </a:p>
          <a:p>
            <a:r>
              <a:rPr lang="nl-NL" dirty="0" smtClean="0"/>
              <a:t>Voorkomen transpireren.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70446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Trombose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043492" y="2323653"/>
            <a:ext cx="6777317" cy="745308"/>
          </a:xfrm>
        </p:spPr>
        <p:txBody>
          <a:bodyPr/>
          <a:lstStyle/>
          <a:p>
            <a:r>
              <a:rPr lang="nl-NL" dirty="0" smtClean="0">
                <a:hlinkClick r:id="rId2"/>
              </a:rPr>
              <a:t>film trombose </a:t>
            </a:r>
            <a:endParaRPr lang="nl-NL" dirty="0"/>
          </a:p>
        </p:txBody>
      </p:sp>
      <p:pic>
        <p:nvPicPr>
          <p:cNvPr id="1026" name="Picture 2" descr="http://www.pedi-sana-hoorn.nl/uploads/7/6/2/7/7627782/8454971.jpg?0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2492896"/>
            <a:ext cx="1905000" cy="2819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26205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www.schaeps.be/Content/pict/Schaeps/856576376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885539"/>
            <a:ext cx="3333750" cy="1666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C</a:t>
            </a:r>
            <a:r>
              <a:rPr lang="nl-NL" dirty="0" smtClean="0"/>
              <a:t>ontracturen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Dwangstanden van gewrichten.</a:t>
            </a:r>
          </a:p>
          <a:p>
            <a:r>
              <a:rPr lang="nl-NL" dirty="0" smtClean="0"/>
              <a:t>( langdurig in dezelfde houding)</a:t>
            </a:r>
            <a:endParaRPr lang="nl-NL" dirty="0"/>
          </a:p>
        </p:txBody>
      </p:sp>
      <p:pic>
        <p:nvPicPr>
          <p:cNvPr id="4100" name="Picture 4" descr="http://www.dooveproducts.nl/sites/default/files/Contracturen%20enkelgewricht%20fout.jpg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501008"/>
            <a:ext cx="2190750" cy="2828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8638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</a:t>
            </a:r>
            <a:r>
              <a:rPr lang="nl-NL" dirty="0" smtClean="0"/>
              <a:t>steoporose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043492" y="2323653"/>
            <a:ext cx="6777317" cy="673300"/>
          </a:xfrm>
        </p:spPr>
        <p:txBody>
          <a:bodyPr/>
          <a:lstStyle/>
          <a:p>
            <a:r>
              <a:rPr lang="nl-NL" dirty="0" smtClean="0"/>
              <a:t>Botontkalking </a:t>
            </a:r>
            <a:endParaRPr lang="nl-NL" dirty="0"/>
          </a:p>
        </p:txBody>
      </p:sp>
      <p:pic>
        <p:nvPicPr>
          <p:cNvPr id="2050" name="Picture 2" descr="http://selfmatters.nl/wp-content/uploads/osteoporose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6601" y="2852936"/>
            <a:ext cx="5867400" cy="3495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76455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Complicaties van bedlegerigheid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Longontsteking</a:t>
            </a:r>
          </a:p>
          <a:p>
            <a:r>
              <a:rPr lang="nl-NL" dirty="0" smtClean="0"/>
              <a:t>Obstipatie</a:t>
            </a:r>
          </a:p>
          <a:p>
            <a:r>
              <a:rPr lang="nl-NL" dirty="0" smtClean="0"/>
              <a:t>Blaasontsteking</a:t>
            </a:r>
            <a:endParaRPr lang="nl-NL" dirty="0"/>
          </a:p>
        </p:txBody>
      </p:sp>
      <p:pic>
        <p:nvPicPr>
          <p:cNvPr id="5122" name="Picture 2" descr="http://mijn.bsl.nl/servlet/contentblob/466162/articleExtraImg/223076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3685563"/>
            <a:ext cx="2736304" cy="25144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http://www.joyincare.nl/mediaElement.php?eId=52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1556792"/>
            <a:ext cx="3279010" cy="22406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19739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203849" y="2708476"/>
            <a:ext cx="5400600" cy="1702160"/>
          </a:xfrm>
        </p:spPr>
        <p:txBody>
          <a:bodyPr>
            <a:normAutofit fontScale="90000"/>
          </a:bodyPr>
          <a:lstStyle/>
          <a:p>
            <a:r>
              <a:rPr lang="nl-NL" b="1" u="sng" dirty="0" smtClean="0"/>
              <a:t>Complicaties onvoldoende lichaamsbeweging</a:t>
            </a:r>
            <a:br>
              <a:rPr lang="nl-NL" b="1" u="sng" dirty="0" smtClean="0"/>
            </a:br>
            <a:endParaRPr lang="nl-NL" b="1" u="sng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b="1" dirty="0" err="1" smtClean="0"/>
              <a:t>Hfst</a:t>
            </a:r>
            <a:r>
              <a:rPr lang="nl-NL" b="1" smtClean="0"/>
              <a:t> 3</a:t>
            </a:r>
            <a:endParaRPr lang="nl-NL" b="1" dirty="0"/>
          </a:p>
        </p:txBody>
      </p:sp>
    </p:spTree>
    <p:extLst>
      <p:ext uri="{BB962C8B-B14F-4D97-AF65-F5344CB8AC3E}">
        <p14:creationId xmlns:p14="http://schemas.microsoft.com/office/powerpoint/2010/main" val="471830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Complicaties door bedlegerigheid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 smtClean="0"/>
              <a:t>Decubitus</a:t>
            </a:r>
          </a:p>
          <a:p>
            <a:r>
              <a:rPr lang="nl-NL" dirty="0" smtClean="0"/>
              <a:t>Smetten</a:t>
            </a:r>
          </a:p>
          <a:p>
            <a:r>
              <a:rPr lang="nl-NL" dirty="0" smtClean="0"/>
              <a:t>Contracturen</a:t>
            </a:r>
          </a:p>
          <a:p>
            <a:r>
              <a:rPr lang="nl-NL" dirty="0" smtClean="0"/>
              <a:t>Osteoporose</a:t>
            </a:r>
          </a:p>
          <a:p>
            <a:r>
              <a:rPr lang="nl-NL" dirty="0" smtClean="0"/>
              <a:t>Trombose</a:t>
            </a:r>
          </a:p>
          <a:p>
            <a:r>
              <a:rPr lang="nl-NL" dirty="0" smtClean="0"/>
              <a:t>Longontsteking</a:t>
            </a:r>
          </a:p>
          <a:p>
            <a:r>
              <a:rPr lang="nl-NL" dirty="0" smtClean="0"/>
              <a:t>Obstipatie</a:t>
            </a:r>
          </a:p>
          <a:p>
            <a:r>
              <a:rPr lang="nl-NL" dirty="0" smtClean="0"/>
              <a:t>Blaasontsteking</a:t>
            </a:r>
          </a:p>
          <a:p>
            <a:endParaRPr lang="nl-NL" dirty="0" smtClean="0"/>
          </a:p>
          <a:p>
            <a:endParaRPr lang="nl-NL" dirty="0"/>
          </a:p>
        </p:txBody>
      </p:sp>
      <p:pic>
        <p:nvPicPr>
          <p:cNvPr id="3074" name="Picture 2" descr="http://mijn.bsl.nl/servlet/contentblob/466198/articleExtraImg/223092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2204864"/>
            <a:ext cx="4391397" cy="24738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33854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43490" y="476672"/>
            <a:ext cx="7024744" cy="792088"/>
          </a:xfrm>
        </p:spPr>
        <p:txBody>
          <a:bodyPr/>
          <a:lstStyle/>
          <a:p>
            <a:r>
              <a:rPr lang="nl-NL" b="1" u="sng" dirty="0" smtClean="0"/>
              <a:t>Decubitus</a:t>
            </a:r>
            <a:endParaRPr lang="nl-NL" b="1" u="sng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95536" y="1268760"/>
            <a:ext cx="8280920" cy="5256584"/>
          </a:xfrm>
        </p:spPr>
        <p:txBody>
          <a:bodyPr/>
          <a:lstStyle/>
          <a:p>
            <a:r>
              <a:rPr lang="nl-NL" b="1" u="sng" dirty="0" smtClean="0"/>
              <a:t>Decubitus:</a:t>
            </a:r>
          </a:p>
          <a:p>
            <a:endParaRPr lang="nl-NL" b="1" u="sng" dirty="0"/>
          </a:p>
          <a:p>
            <a:r>
              <a:rPr lang="nl-NL" dirty="0" smtClean="0"/>
              <a:t>Plaatselijke schade van de huid en onderliggend weefsel zoals vet-spier- en bindweefsel.</a:t>
            </a:r>
          </a:p>
          <a:p>
            <a:endParaRPr lang="nl-NL" dirty="0" smtClean="0"/>
          </a:p>
          <a:p>
            <a:r>
              <a:rPr lang="nl-NL" dirty="0" smtClean="0"/>
              <a:t>Welke ontstaat door druk of druk in combinatie met schuifkracht.</a:t>
            </a:r>
          </a:p>
          <a:p>
            <a:endParaRPr lang="nl-NL" dirty="0" smtClean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74077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u="sng" dirty="0" smtClean="0"/>
              <a:t>Ontstaan decubitus:</a:t>
            </a:r>
            <a:endParaRPr lang="nl-NL" b="1" u="sng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 smtClean="0"/>
          </a:p>
          <a:p>
            <a:r>
              <a:rPr lang="nl-NL" dirty="0" smtClean="0"/>
              <a:t>Ontstaat meestal in de onder de huid gelegen weefsel.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80410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99592" y="548680"/>
            <a:ext cx="7024744" cy="1656184"/>
          </a:xfrm>
        </p:spPr>
        <p:txBody>
          <a:bodyPr>
            <a:normAutofit fontScale="90000"/>
          </a:bodyPr>
          <a:lstStyle/>
          <a:p>
            <a:r>
              <a:rPr lang="nl-NL" b="1" u="sng" dirty="0"/>
              <a:t>De ernst wordt ingedeeld in vier graden:</a:t>
            </a:r>
            <a:br>
              <a:rPr lang="nl-NL" b="1" u="sng" dirty="0"/>
            </a:br>
            <a:endParaRPr lang="nl-NL" b="1" u="sng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99592" y="1700808"/>
            <a:ext cx="6921217" cy="4131821"/>
          </a:xfrm>
        </p:spPr>
        <p:txBody>
          <a:bodyPr>
            <a:normAutofit/>
          </a:bodyPr>
          <a:lstStyle/>
          <a:p>
            <a:pPr marL="68580" indent="0">
              <a:buNone/>
            </a:pPr>
            <a:endParaRPr lang="nl-NL" dirty="0"/>
          </a:p>
          <a:p>
            <a:r>
              <a:rPr lang="nl-NL" b="1" u="sng" dirty="0" smtClean="0"/>
              <a:t>Categorie 1:  </a:t>
            </a:r>
            <a:endParaRPr lang="nl-NL" b="1" u="sng" dirty="0"/>
          </a:p>
          <a:p>
            <a:r>
              <a:rPr lang="nl-NL" dirty="0"/>
              <a:t>Niet wegdrukbare roodheid van de intacte huid. </a:t>
            </a:r>
            <a:endParaRPr lang="nl-NL" dirty="0" smtClean="0"/>
          </a:p>
          <a:p>
            <a:r>
              <a:rPr lang="nl-NL" dirty="0" smtClean="0"/>
              <a:t>Verkleuring </a:t>
            </a:r>
            <a:r>
              <a:rPr lang="nl-NL" dirty="0"/>
              <a:t>van de huid, warmte, oedeem en verharding (induratie) zijn andere mogelijke kenmerken.</a:t>
            </a:r>
          </a:p>
          <a:p>
            <a:endParaRPr lang="nl-NL" dirty="0"/>
          </a:p>
          <a:p>
            <a:r>
              <a:rPr lang="nl-NL" dirty="0" smtClean="0"/>
              <a:t>(</a:t>
            </a:r>
            <a:r>
              <a:rPr lang="nl-NL" dirty="0"/>
              <a:t>graad 1 decubitus)</a:t>
            </a:r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4221088"/>
            <a:ext cx="2976331" cy="22322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1464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CATEGORIE 2</a:t>
            </a:r>
            <a:endParaRPr lang="nl-N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Oppervlakkig </a:t>
            </a:r>
            <a:r>
              <a:rPr lang="nl-NL" dirty="0" smtClean="0"/>
              <a:t>huiddefect. </a:t>
            </a:r>
          </a:p>
          <a:p>
            <a:r>
              <a:rPr lang="nl-NL" dirty="0" smtClean="0"/>
              <a:t>Het </a:t>
            </a:r>
            <a:r>
              <a:rPr lang="nl-NL" dirty="0"/>
              <a:t>defect </a:t>
            </a:r>
            <a:r>
              <a:rPr lang="nl-NL" dirty="0" smtClean="0"/>
              <a:t>is vaak te zien als </a:t>
            </a:r>
            <a:r>
              <a:rPr lang="nl-NL" dirty="0"/>
              <a:t>een blaar of een oppervlakkige ontvelling</a:t>
            </a:r>
            <a:r>
              <a:rPr lang="nl-NL" dirty="0" smtClean="0"/>
              <a:t>.</a:t>
            </a:r>
            <a:endParaRPr lang="nl-NL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3789040"/>
            <a:ext cx="2376264" cy="26462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3669618"/>
            <a:ext cx="3024336" cy="22682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35266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u="sng" dirty="0" smtClean="0"/>
              <a:t>Categorie 3:</a:t>
            </a:r>
            <a:endParaRPr lang="nl-NL" b="1" u="sng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Huiddefect met schade of necrose van huid en onderhuids </a:t>
            </a:r>
            <a:r>
              <a:rPr lang="nl-NL" dirty="0" smtClean="0"/>
              <a:t>weefsel.</a:t>
            </a:r>
          </a:p>
          <a:p>
            <a:r>
              <a:rPr lang="nl-NL" dirty="0" smtClean="0"/>
              <a:t> </a:t>
            </a:r>
            <a:r>
              <a:rPr lang="nl-NL" dirty="0"/>
              <a:t>De schade kan zich uitstrekken tot aan het onderliggende </a:t>
            </a:r>
            <a:r>
              <a:rPr lang="nl-NL" dirty="0" smtClean="0"/>
              <a:t>bindweefsel en spieren.</a:t>
            </a:r>
            <a:endParaRPr lang="nl-NL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9144" y="3933056"/>
            <a:ext cx="3329120" cy="24482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522161"/>
            <a:ext cx="2647544" cy="18236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2644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u="sng" dirty="0" smtClean="0"/>
              <a:t>Categorie 4:</a:t>
            </a:r>
            <a:endParaRPr lang="nl-NL" b="1" u="sng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r>
              <a:rPr lang="nl-NL" dirty="0"/>
              <a:t>	</a:t>
            </a:r>
          </a:p>
          <a:p>
            <a:r>
              <a:rPr lang="nl-NL" dirty="0"/>
              <a:t>Uitgebreide weefselschade of weefselversterf (necrose) van spieren, botweefsel of ondersteunende </a:t>
            </a:r>
            <a:r>
              <a:rPr lang="nl-NL" dirty="0" smtClean="0"/>
              <a:t>weefsels.</a:t>
            </a:r>
          </a:p>
          <a:p>
            <a:endParaRPr lang="nl-NL" dirty="0"/>
          </a:p>
          <a:p>
            <a:r>
              <a:rPr lang="nl-NL" dirty="0" smtClean="0"/>
              <a:t>Bij categorie 3 en 4  </a:t>
            </a:r>
            <a:r>
              <a:rPr lang="nl-NL" dirty="0" err="1" smtClean="0"/>
              <a:t>decibutuswonden</a:t>
            </a:r>
            <a:r>
              <a:rPr lang="nl-NL" dirty="0" smtClean="0"/>
              <a:t>.</a:t>
            </a:r>
          </a:p>
          <a:p>
            <a:r>
              <a:rPr lang="nl-NL" dirty="0" smtClean="0"/>
              <a:t>Genezen langzaam, druk en schuifkracht verminderen.</a:t>
            </a:r>
            <a:endParaRPr lang="nl-NL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764704"/>
            <a:ext cx="2625080" cy="19688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56527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315</TotalTime>
  <Words>402</Words>
  <Application>Microsoft Office PowerPoint</Application>
  <PresentationFormat>Diavoorstelling (4:3)</PresentationFormat>
  <Paragraphs>89</Paragraphs>
  <Slides>16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16</vt:i4>
      </vt:variant>
    </vt:vector>
  </HeadingPairs>
  <TitlesOfParts>
    <vt:vector size="17" baseType="lpstr">
      <vt:lpstr>Austin</vt:lpstr>
      <vt:lpstr>Opdracht bij hoofdstuk 2 </vt:lpstr>
      <vt:lpstr>Complicaties onvoldoende lichaamsbeweging </vt:lpstr>
      <vt:lpstr>Complicaties door bedlegerigheid</vt:lpstr>
      <vt:lpstr>Decubitus</vt:lpstr>
      <vt:lpstr>Ontstaan decubitus:</vt:lpstr>
      <vt:lpstr>De ernst wordt ingedeeld in vier graden: </vt:lpstr>
      <vt:lpstr>CATEGORIE 2</vt:lpstr>
      <vt:lpstr>Categorie 3:</vt:lpstr>
      <vt:lpstr>Categorie 4:</vt:lpstr>
      <vt:lpstr>Verzorging van decubitus</vt:lpstr>
      <vt:lpstr>Smetten (intertrigo)</vt:lpstr>
      <vt:lpstr>Verzorging bij smetten</vt:lpstr>
      <vt:lpstr>Trombose</vt:lpstr>
      <vt:lpstr>Contracturen</vt:lpstr>
      <vt:lpstr>Osteoporose </vt:lpstr>
      <vt:lpstr>Complicaties van bedlegerigheid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Verpleegtechnische  handelingen</dc:title>
  <dc:creator>Cate,J.H.M. ten</dc:creator>
  <cp:lastModifiedBy>Dijken-Meijering,M. van</cp:lastModifiedBy>
  <cp:revision>24</cp:revision>
  <dcterms:created xsi:type="dcterms:W3CDTF">2013-02-21T10:40:11Z</dcterms:created>
  <dcterms:modified xsi:type="dcterms:W3CDTF">2014-10-21T14:33:06Z</dcterms:modified>
</cp:coreProperties>
</file>